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2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8C0F2-B237-4994-B0ED-28AC98DE958B}">
          <p14:sldIdLst>
            <p14:sldId id="256"/>
            <p14:sldId id="257"/>
          </p14:sldIdLst>
        </p14:section>
        <p14:section name="简介" id="{25CB50C4-1A57-4471-897D-1E8C9F50BCA2}">
          <p14:sldIdLst>
            <p14:sldId id="262"/>
            <p14:sldId id="258"/>
            <p14:sldId id="259"/>
            <p14:sldId id="260"/>
          </p14:sldIdLst>
        </p14:section>
        <p14:section name="使用指南" id="{83FFFC71-A4F1-46D5-8356-D5817077AE53}">
          <p14:sldIdLst>
            <p14:sldId id="261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8FF1-66FD-46FC-9070-67D6B2071D8F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392F-14AB-4A9D-9351-C1564D18D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2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392F-14AB-4A9D-9351-C1564D18D7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4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lhtech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addVANTAGE</a:t>
            </a:r>
            <a:r>
              <a:rPr lang="en-US" altLang="zh-CN" dirty="0" smtClean="0"/>
              <a:t> Pro </a:t>
            </a:r>
            <a:br>
              <a:rPr lang="en-US" altLang="zh-CN" dirty="0" smtClean="0"/>
            </a:br>
            <a:r>
              <a:rPr lang="zh-CN" altLang="en-US" dirty="0"/>
              <a:t>用</a:t>
            </a:r>
            <a:r>
              <a:rPr lang="zh-CN" altLang="en-US" dirty="0" smtClean="0"/>
              <a:t>户手册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1026" name="Picture 2" descr="http://www.blhtech.cn/templets/default/images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3600"/>
            <a:ext cx="3581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区</a:t>
            </a:r>
            <a:r>
              <a:rPr lang="zh-CN" altLang="en-US" dirty="0" smtClean="0"/>
              <a:t>域：区域可以拥有子区域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RTU</a:t>
            </a:r>
            <a:r>
              <a:rPr lang="zh-CN" altLang="en-US" dirty="0" smtClean="0"/>
              <a:t>：包含于区域内，一个区域可以有多个</a:t>
            </a:r>
            <a:r>
              <a:rPr lang="en-US" altLang="zh-CN" dirty="0" smtClean="0"/>
              <a:t>RTU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分枝：</a:t>
            </a:r>
            <a:r>
              <a:rPr lang="en-US" altLang="zh-CN" dirty="0" smtClean="0"/>
              <a:t>RTU</a:t>
            </a:r>
            <a:r>
              <a:rPr lang="zh-CN" altLang="en-US" dirty="0" smtClean="0"/>
              <a:t>有很多分枝，可以是传感器或者是控制器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作物模块：包含特定作物整年内的计算插件和疾病模型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计算插件：按照指定的规则创建的分枝（虚拟传感器）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疾病模型：作物模块的子节点，用于监控作物的常见病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窗口：保存的视图，如列表或趋势图等。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71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右键菜单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在节点上点击右键打开右键菜单</a:t>
            </a:r>
            <a:endParaRPr lang="en-US" altLang="zh-CN" dirty="0" smtClean="0"/>
          </a:p>
          <a:p>
            <a:r>
              <a:rPr lang="zh-CN" altLang="en-US" dirty="0" smtClean="0"/>
              <a:t>根据用户权限不同，右键菜单页有所不同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/>
              <a:t>普通</a:t>
            </a:r>
            <a:r>
              <a:rPr lang="zh-CN" altLang="en-US" smtClean="0"/>
              <a:t>用</a:t>
            </a:r>
            <a:r>
              <a:rPr lang="zh-CN" altLang="en-US" dirty="0" smtClean="0"/>
              <a:t>户的右键菜单：</a:t>
            </a:r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5457"/>
            <a:ext cx="377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新建一个节点：新建区域、窗口、插件、作物或者分枝</a:t>
            </a:r>
            <a:endParaRPr lang="en-US" altLang="zh-CN" dirty="0"/>
          </a:p>
          <a:p>
            <a:r>
              <a:rPr lang="zh-CN" altLang="en-US" dirty="0"/>
              <a:t>显示事件：打开一个列表显示该节点及所有子节点的事件</a:t>
            </a:r>
            <a:endParaRPr lang="en-US" altLang="zh-CN" dirty="0"/>
          </a:p>
          <a:p>
            <a:r>
              <a:rPr lang="zh-CN" altLang="en-US" dirty="0"/>
              <a:t>自定义事件：打开一个手动创建事件的窗口</a:t>
            </a:r>
            <a:endParaRPr lang="en-US" altLang="zh-CN" dirty="0"/>
          </a:p>
          <a:p>
            <a:r>
              <a:rPr lang="zh-CN" altLang="en-US" dirty="0"/>
              <a:t>从这里查看：以该节点为根节点打开一个新的窗口</a:t>
            </a:r>
            <a:endParaRPr lang="en-US" altLang="zh-CN" dirty="0"/>
          </a:p>
          <a:p>
            <a:r>
              <a:rPr lang="zh-CN" altLang="en-US" dirty="0"/>
              <a:t>从这里搜索：搜索该节点</a:t>
            </a:r>
            <a:endParaRPr lang="en-US" altLang="zh-CN" dirty="0"/>
          </a:p>
          <a:p>
            <a:r>
              <a:rPr lang="zh-CN" altLang="en-US" dirty="0"/>
              <a:t>在地图上显示：在地图上查看该</a:t>
            </a:r>
            <a:r>
              <a:rPr lang="en-US" altLang="zh-CN" dirty="0"/>
              <a:t>RTU</a:t>
            </a:r>
            <a:r>
              <a:rPr lang="zh-CN" altLang="en-US" dirty="0"/>
              <a:t>的位</a:t>
            </a:r>
            <a:r>
              <a:rPr lang="zh-CN" altLang="en-US" dirty="0" smtClean="0"/>
              <a:t>置</a:t>
            </a:r>
            <a:endParaRPr lang="en-US" altLang="zh-CN" dirty="0"/>
          </a:p>
          <a:p>
            <a:r>
              <a:rPr lang="zh-CN" altLang="en-US" dirty="0"/>
              <a:t>属</a:t>
            </a:r>
            <a:r>
              <a:rPr lang="zh-CN" altLang="en-US" dirty="0" smtClean="0"/>
              <a:t>性：查看并编辑节点的属性</a:t>
            </a:r>
            <a:endParaRPr lang="en-US" altLang="zh-CN" dirty="0"/>
          </a:p>
          <a:p>
            <a:pPr marL="109728" indent="0">
              <a:buNone/>
            </a:pPr>
            <a:endParaRPr lang="en-US" altLang="zh-CN" dirty="0" smtClean="0"/>
          </a:p>
          <a:p>
            <a:pPr marL="109728" indent="0">
              <a:buNone/>
            </a:pPr>
            <a:endParaRPr lang="en-US" altLang="zh-CN" dirty="0"/>
          </a:p>
          <a:p>
            <a:pPr marL="109728" indent="0">
              <a:buNone/>
            </a:pPr>
            <a:endParaRPr lang="en-US" altLang="zh-CN" dirty="0" smtClean="0"/>
          </a:p>
          <a:p>
            <a:pPr marL="109728" indent="0">
              <a:buNone/>
            </a:pPr>
            <a:endParaRPr lang="en-US" altLang="zh-CN" dirty="0" smtClean="0"/>
          </a:p>
          <a:p>
            <a:pPr marL="109728" indent="0">
              <a:buNone/>
            </a:pPr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右键菜单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4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查看数据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点击右键菜单内的查看数据或者是每个区域，节点及分枝后面的放大镜来打开数据查看窗口：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3320143"/>
            <a:ext cx="4076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2"/>
            <a:ext cx="9144000" cy="68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" y="1295400"/>
            <a:ext cx="8915400" cy="5334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84947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工具栏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" y="1676400"/>
            <a:ext cx="2019300" cy="50292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5999" y="1676400"/>
            <a:ext cx="6705601" cy="50292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482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项目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40363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图表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7534" y="4879031"/>
            <a:ext cx="352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轴为设置的时间范围，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轴为所选择项目的数据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4" grpId="0" animBg="1"/>
      <p:bldP spid="8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工具栏按钮</a:t>
            </a:r>
            <a:r>
              <a:rPr lang="en-US" altLang="zh-CN" dirty="0" smtClean="0"/>
              <a:t>-</a:t>
            </a:r>
            <a:r>
              <a:rPr lang="zh-CN" altLang="en-US" dirty="0" smtClean="0"/>
              <a:t>保存及导出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pPr marL="109728" indent="0">
              <a:buNone/>
            </a:pPr>
            <a:endParaRPr lang="en-US" altLang="zh-CN" dirty="0"/>
          </a:p>
          <a:p>
            <a:pPr marL="624078" indent="-514350">
              <a:buAutoNum type="arabicPeriod"/>
            </a:pPr>
            <a:r>
              <a:rPr lang="zh-CN" altLang="en-US" dirty="0" smtClean="0"/>
              <a:t>保存：保存当前面板</a:t>
            </a:r>
            <a:endParaRPr lang="en-US" altLang="zh-CN" dirty="0" smtClean="0"/>
          </a:p>
          <a:p>
            <a:pPr marL="624078" indent="-514350">
              <a:buAutoNum type="arabicPeriod"/>
            </a:pPr>
            <a:r>
              <a:rPr lang="zh-CN" altLang="en-US" dirty="0" smtClean="0"/>
              <a:t>保存为：使用另一个名称保存</a:t>
            </a:r>
            <a:endParaRPr lang="en-US" altLang="zh-CN" dirty="0" smtClean="0"/>
          </a:p>
          <a:p>
            <a:pPr marL="624078" indent="-514350">
              <a:buAutoNum type="arabicPeriod"/>
            </a:pPr>
            <a:r>
              <a:rPr lang="zh-CN" altLang="en-US" dirty="0"/>
              <a:t>打</a:t>
            </a:r>
            <a:r>
              <a:rPr lang="zh-CN" altLang="en-US" dirty="0" smtClean="0"/>
              <a:t>印：打印当前视图</a:t>
            </a:r>
            <a:endParaRPr lang="en-US" altLang="zh-CN" dirty="0" smtClean="0"/>
          </a:p>
          <a:p>
            <a:pPr marL="624078" indent="-514350">
              <a:buAutoNum type="arabicPeriod"/>
            </a:pPr>
            <a:r>
              <a:rPr lang="zh-CN" altLang="en-US" dirty="0"/>
              <a:t>导</a:t>
            </a:r>
            <a:r>
              <a:rPr lang="zh-CN" altLang="en-US" dirty="0" smtClean="0"/>
              <a:t>出为</a:t>
            </a:r>
            <a:r>
              <a:rPr lang="en-US" altLang="zh-CN" dirty="0" smtClean="0"/>
              <a:t>PDF</a:t>
            </a:r>
            <a:r>
              <a:rPr lang="zh-CN" altLang="en-US" dirty="0" smtClean="0"/>
              <a:t>：将当前时间范围内的数据导出至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marL="624078" indent="-514350">
              <a:buAutoNum type="arabicPeriod"/>
            </a:pPr>
            <a:r>
              <a:rPr lang="zh-CN" altLang="en-US" dirty="0"/>
              <a:t>导</a:t>
            </a:r>
            <a:r>
              <a:rPr lang="zh-CN" altLang="en-US" dirty="0" smtClean="0"/>
              <a:t>出为</a:t>
            </a:r>
            <a:r>
              <a:rPr lang="en-US" altLang="zh-CN" dirty="0" smtClean="0"/>
              <a:t>CSV</a:t>
            </a:r>
            <a:r>
              <a:rPr lang="zh-CN" altLang="en-US" dirty="0" smtClean="0"/>
              <a:t>：将当前时间范围内的数据导出至</a:t>
            </a:r>
            <a:r>
              <a:rPr lang="en-US" altLang="zh-CN" dirty="0" smtClean="0"/>
              <a:t>CSV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marL="624078" indent="-514350">
              <a:buAutoNum type="arabicPeriod"/>
            </a:pPr>
            <a:r>
              <a:rPr lang="zh-CN" altLang="en-US" dirty="0"/>
              <a:t>属</a:t>
            </a:r>
            <a:r>
              <a:rPr lang="zh-CN" altLang="en-US" dirty="0" smtClean="0"/>
              <a:t>性：查看所选项目的属性</a:t>
            </a:r>
            <a:endParaRPr lang="en-US" altLang="zh-C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724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工具栏按钮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选择时间范围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8" y="2581274"/>
            <a:ext cx="826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09144" y="2454726"/>
            <a:ext cx="2558143" cy="7184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890658" y="2441120"/>
            <a:ext cx="1836964" cy="7184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90799" y="325639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选择时间起点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477" y="325952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选择时间长度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3159577"/>
            <a:ext cx="1981200" cy="20220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60459" y="3019424"/>
            <a:ext cx="1859341" cy="2162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2552" y="533400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调整时间起点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工具栏按钮</a:t>
            </a:r>
            <a:r>
              <a:rPr lang="en-US" altLang="zh-CN" dirty="0" smtClean="0"/>
              <a:t>-</a:t>
            </a:r>
            <a:r>
              <a:rPr lang="zh-CN" altLang="en-US" dirty="0" smtClean="0"/>
              <a:t>视图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1.  </a:t>
            </a:r>
            <a:r>
              <a:rPr lang="zh-CN" altLang="en-US" dirty="0" smtClean="0"/>
              <a:t>在光标出显示数据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总是跳转至最后可用数据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图形视图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 smtClean="0"/>
              <a:t>列表视图</a:t>
            </a:r>
            <a:endParaRPr lang="en-US" altLang="zh-CN" dirty="0" smtClean="0"/>
          </a:p>
          <a:p>
            <a:r>
              <a:rPr lang="en-US" altLang="zh-CN" dirty="0" smtClean="0"/>
              <a:t>5. </a:t>
            </a:r>
            <a:r>
              <a:rPr lang="zh-CN" altLang="en-US" dirty="0" smtClean="0"/>
              <a:t>虚拟设备视图</a:t>
            </a:r>
            <a:endParaRPr lang="en-US" altLang="zh-CN" dirty="0" smtClean="0"/>
          </a:p>
          <a:p>
            <a:r>
              <a:rPr lang="en-US" altLang="zh-CN" dirty="0" smtClean="0"/>
              <a:t>6. </a:t>
            </a:r>
            <a:r>
              <a:rPr lang="zh-CN" altLang="en-US" dirty="0" smtClean="0"/>
              <a:t>链接至另一窗口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0980"/>
            <a:ext cx="2628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在光标出显示数据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2286000"/>
            <a:ext cx="4114800" cy="44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286000"/>
            <a:ext cx="4216386" cy="44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3733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或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列表视图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26" y="2286001"/>
            <a:ext cx="6507748" cy="4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	</a:t>
            </a:r>
            <a:r>
              <a:rPr lang="zh-CN" altLang="en-US" dirty="0" smtClean="0">
                <a:hlinkClick r:id="rId2" action="ppaction://hlinksldjump"/>
              </a:rPr>
              <a:t>简介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 smtClean="0">
                <a:hlinkClick r:id="rId3" action="ppaction://hlinksldjump"/>
              </a:rPr>
              <a:t>开始使用</a:t>
            </a:r>
            <a:endParaRPr lang="en-US" altLang="zh-CN" dirty="0">
              <a:hlinkClick r:id="rId3" action="ppaction://hlinksldjump"/>
            </a:endParaRPr>
          </a:p>
          <a:p>
            <a:pPr lvl="1"/>
            <a:r>
              <a:rPr lang="zh-CN" altLang="en-US" dirty="0" smtClean="0">
                <a:hlinkClick r:id="rId4" action="ppaction://hlinksldjump"/>
              </a:rPr>
              <a:t>登录界面</a:t>
            </a:r>
            <a:endParaRPr lang="en-US" altLang="zh-CN" dirty="0" smtClean="0"/>
          </a:p>
          <a:p>
            <a:pPr lvl="1"/>
            <a:r>
              <a:rPr lang="zh-CN" altLang="en-US" dirty="0" smtClean="0">
                <a:hlinkClick r:id="rId5" action="ppaction://hlinksldjump"/>
              </a:rPr>
              <a:t>右键菜单</a:t>
            </a:r>
            <a:endParaRPr lang="en-US" altLang="zh-CN" dirty="0" smtClean="0"/>
          </a:p>
          <a:p>
            <a:pPr lvl="1"/>
            <a:r>
              <a:rPr lang="zh-CN" altLang="en-US" dirty="0" smtClean="0">
                <a:hlinkClick r:id="rId6" action="ppaction://hlinksldjump"/>
              </a:rPr>
              <a:t>查看数据</a:t>
            </a:r>
            <a:endParaRPr lang="en-US" altLang="zh-CN" dirty="0" smtClean="0"/>
          </a:p>
          <a:p>
            <a:pPr lvl="1"/>
            <a:r>
              <a:rPr lang="zh-CN" altLang="en-US" dirty="0">
                <a:hlinkClick r:id="rId7" action="ppaction://hlinksldjump"/>
              </a:rPr>
              <a:t>数</a:t>
            </a:r>
            <a:r>
              <a:rPr lang="zh-CN" altLang="en-US" dirty="0" smtClean="0">
                <a:hlinkClick r:id="rId7" action="ppaction://hlinksldjump"/>
              </a:rPr>
              <a:t>据窗口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45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虚拟设备视图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9" y="1981200"/>
            <a:ext cx="6444446" cy="47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第一章 简介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9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Adcon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addVANTAGE</a:t>
            </a:r>
            <a:r>
              <a:rPr lang="en-US" altLang="zh-CN" dirty="0" smtClean="0"/>
              <a:t> Pro </a:t>
            </a:r>
            <a:r>
              <a:rPr lang="zh-CN" altLang="en-US" dirty="0" smtClean="0"/>
              <a:t>软件与</a:t>
            </a:r>
            <a:r>
              <a:rPr lang="en-US" altLang="zh-CN" dirty="0" err="1" smtClean="0"/>
              <a:t>Adcon</a:t>
            </a:r>
            <a:r>
              <a:rPr lang="zh-CN" altLang="en-US" dirty="0" smtClean="0"/>
              <a:t>无线设备共同组成了</a:t>
            </a:r>
            <a:r>
              <a:rPr lang="en-US" altLang="zh-CN" dirty="0" err="1" smtClean="0"/>
              <a:t>Adcon</a:t>
            </a:r>
            <a:r>
              <a:rPr lang="zh-CN" altLang="en-US" dirty="0" smtClean="0"/>
              <a:t>系统，完成以下功能：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、测量数据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、无线传输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、数据处理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53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ghtning Bolt 4"/>
          <p:cNvSpPr/>
          <p:nvPr/>
        </p:nvSpPr>
        <p:spPr>
          <a:xfrm rot="7185093">
            <a:off x="4285266" y="445876"/>
            <a:ext cx="866127" cy="3352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ightning Bolt 5"/>
          <p:cNvSpPr/>
          <p:nvPr/>
        </p:nvSpPr>
        <p:spPr>
          <a:xfrm rot="672185">
            <a:off x="2149059" y="2122276"/>
            <a:ext cx="685800" cy="1981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4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addVANTAGE</a:t>
            </a:r>
            <a:r>
              <a:rPr lang="en-US" altLang="zh-CN" dirty="0" smtClean="0"/>
              <a:t> PRO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client/server 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客户端基于浏览器，完全兼容</a:t>
            </a:r>
            <a:r>
              <a:rPr lang="en-US" altLang="zh-CN" dirty="0" smtClean="0">
                <a:latin typeface="Calibri" pitchFamily="34" charset="0"/>
              </a:rPr>
              <a:t>IE8.0</a:t>
            </a:r>
            <a:r>
              <a:rPr lang="zh-CN" altLang="en-US" dirty="0" smtClean="0"/>
              <a:t>和</a:t>
            </a:r>
            <a:r>
              <a:rPr lang="en-US" altLang="zh-CN" dirty="0" smtClean="0">
                <a:latin typeface="Calibri" pitchFamily="34" charset="0"/>
              </a:rPr>
              <a:t>Firefox3.5</a:t>
            </a:r>
            <a:r>
              <a:rPr lang="zh-CN" altLang="en-US" dirty="0"/>
              <a:t>以</a:t>
            </a:r>
            <a:r>
              <a:rPr lang="zh-CN" altLang="en-US" dirty="0" smtClean="0"/>
              <a:t>上版本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支持</a:t>
            </a:r>
            <a:r>
              <a:rPr lang="en-US" altLang="zh-CN" dirty="0" smtClean="0"/>
              <a:t>WAP</a:t>
            </a:r>
            <a:r>
              <a:rPr lang="zh-CN" altLang="en-US" dirty="0" smtClean="0"/>
              <a:t>访问</a:t>
            </a:r>
            <a:endParaRPr lang="en-US" altLang="zh-CN" dirty="0" smtClean="0"/>
          </a:p>
          <a:p>
            <a:pPr marL="109728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丰富的扩展插件</a:t>
            </a:r>
            <a:endParaRPr lang="en-US" altLang="zh-CN" dirty="0" smtClean="0"/>
          </a:p>
          <a:p>
            <a:pPr marL="109728" indent="0">
              <a:buNone/>
            </a:pPr>
            <a:r>
              <a:rPr lang="zh-CN" altLang="en-US" dirty="0" smtClean="0"/>
              <a:t>（处理数据，预警，虚拟传感器等）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3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第二章 开始使用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</a:t>
            </a:r>
            <a:r>
              <a:rPr lang="zh-CN" altLang="en-US" dirty="0"/>
              <a:t>界面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177143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69464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2677883" y="1686895"/>
            <a:ext cx="457200" cy="2743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4627" y="1132114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98815" y="1480458"/>
            <a:ext cx="2286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169850" y="4832866"/>
            <a:ext cx="315685" cy="609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13115" y="4669580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1537608" y="5746484"/>
            <a:ext cx="244928" cy="381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54627" y="6270172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0994" y="947448"/>
            <a:ext cx="12353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Area </a:t>
            </a:r>
            <a:r>
              <a:rPr lang="zh-CN" altLang="en-US" dirty="0" smtClean="0">
                <a:solidFill>
                  <a:srgbClr val="FF0000"/>
                </a:solidFill>
              </a:rPr>
              <a:t>区域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2027" y="1295792"/>
            <a:ext cx="12353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RTU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7707" y="2873829"/>
            <a:ext cx="3499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zh-CN" altLang="en-US" dirty="0" smtClean="0">
                <a:solidFill>
                  <a:srgbClr val="FF0000"/>
                </a:solidFill>
              </a:rPr>
              <a:t>枝，传感器或控制器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4484914"/>
            <a:ext cx="30262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作物模块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4815" y="4953000"/>
            <a:ext cx="30262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疾</a:t>
            </a:r>
            <a:r>
              <a:rPr lang="zh-CN" altLang="en-US" dirty="0" smtClean="0">
                <a:solidFill>
                  <a:srgbClr val="FF0000"/>
                </a:solidFill>
              </a:rPr>
              <a:t>病模型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0570" y="5757370"/>
            <a:ext cx="11974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计算插件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61880" y="6085506"/>
            <a:ext cx="30262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窗口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5" grpId="0" animBg="1"/>
      <p:bldP spid="1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758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addVANTAGE Pro  用户手册</vt:lpstr>
      <vt:lpstr>目录</vt:lpstr>
      <vt:lpstr>第一章 简介</vt:lpstr>
      <vt:lpstr>Adcon系统</vt:lpstr>
      <vt:lpstr>PowerPoint Presentation</vt:lpstr>
      <vt:lpstr>addVANTAGE PRO</vt:lpstr>
      <vt:lpstr>第二章 开始使用</vt:lpstr>
      <vt:lpstr>登陆界面</vt:lpstr>
      <vt:lpstr>PowerPoint Presentation</vt:lpstr>
      <vt:lpstr>PowerPoint Presentation</vt:lpstr>
      <vt:lpstr>右键菜单</vt:lpstr>
      <vt:lpstr>右键菜单</vt:lpstr>
      <vt:lpstr>查看数据</vt:lpstr>
      <vt:lpstr>1</vt:lpstr>
      <vt:lpstr>工具栏按钮-保存及导出</vt:lpstr>
      <vt:lpstr>工具栏按钮-选择时间范围</vt:lpstr>
      <vt:lpstr>工具栏按钮-视图</vt:lpstr>
      <vt:lpstr>在光标出显示数据</vt:lpstr>
      <vt:lpstr>列表视图</vt:lpstr>
      <vt:lpstr>虚拟设备视图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addVANTAGE Pro  用户使用指南</dc:title>
  <dc:creator>Lin</dc:creator>
  <cp:lastModifiedBy>Lin</cp:lastModifiedBy>
  <cp:revision>41</cp:revision>
  <dcterms:created xsi:type="dcterms:W3CDTF">2006-08-16T00:00:00Z</dcterms:created>
  <dcterms:modified xsi:type="dcterms:W3CDTF">2013-09-04T02:10:31Z</dcterms:modified>
</cp:coreProperties>
</file>